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49203871898041"/>
          <c:y val="5.5959132508545784E-2"/>
          <c:w val="0.72150411280846061"/>
          <c:h val="0.53237410071942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33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505177751840578E-3"/>
                  <c:y val="-4.90552064535791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A4-4A66-8893-A497EFC94F53}"/>
                </c:ext>
              </c:extLst>
            </c:dLbl>
            <c:dLbl>
              <c:idx val="1"/>
              <c:layout>
                <c:manualLayout>
                  <c:x val="-3.0380566375146395E-3"/>
                  <c:y val="6.576488034396400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A4-4A66-8893-A497EFC94F53}"/>
                </c:ext>
              </c:extLst>
            </c:dLbl>
            <c:dLbl>
              <c:idx val="2"/>
              <c:layout>
                <c:manualLayout>
                  <c:x val="-4.5710597435198634E-3"/>
                  <c:y val="7.59610835249275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A4-4A66-8893-A497EFC94F53}"/>
                </c:ext>
              </c:extLst>
            </c:dLbl>
            <c:dLbl>
              <c:idx val="3"/>
              <c:layout>
                <c:manualLayout>
                  <c:x val="9.6233490496896773E-4"/>
                  <c:y val="1.39031343052958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A4-4A66-8893-A497EFC94F53}"/>
                </c:ext>
              </c:extLst>
            </c:dLbl>
            <c:dLbl>
              <c:idx val="4"/>
              <c:layout>
                <c:manualLayout>
                  <c:x val="-3.3804078700039419E-3"/>
                  <c:y val="1.4330391768626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A4-4A66-8893-A497EFC94F53}"/>
                </c:ext>
              </c:extLst>
            </c:dLbl>
            <c:spPr>
              <a:noFill/>
              <a:ln w="25057">
                <a:noFill/>
              </a:ln>
            </c:spPr>
            <c:txPr>
              <a:bodyPr/>
              <a:lstStyle/>
              <a:p>
                <a:pPr>
                  <a:defRPr sz="138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Sheet1!$B$2:$B$6</c:f>
              <c:numCache>
                <c:formatCode>_("$"* #,##0.00_);_("$"* \(#,##0.00\);_("$"* "-"??_);_(@_)</c:formatCode>
                <c:ptCount val="5"/>
                <c:pt idx="0">
                  <c:v>155126</c:v>
                </c:pt>
                <c:pt idx="1">
                  <c:v>207613</c:v>
                </c:pt>
                <c:pt idx="2">
                  <c:v>135389</c:v>
                </c:pt>
                <c:pt idx="3">
                  <c:v>191484</c:v>
                </c:pt>
                <c:pt idx="4">
                  <c:v>193189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A4-4A66-8893-A497EFC94F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33">
              <a:solidFill>
                <a:srgbClr val="C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8990014176024345E-3"/>
                  <c:y val="-2.6968138188423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A4-4A66-8893-A497EFC94F53}"/>
                </c:ext>
              </c:extLst>
            </c:dLbl>
            <c:dLbl>
              <c:idx val="1"/>
              <c:layout>
                <c:manualLayout>
                  <c:x val="3.8418615559441212E-2"/>
                  <c:y val="3.00922850913864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A4-4A66-8893-A497EFC94F53}"/>
                </c:ext>
              </c:extLst>
            </c:dLbl>
            <c:dLbl>
              <c:idx val="2"/>
              <c:layout>
                <c:manualLayout>
                  <c:x val="8.0779239105752756E-3"/>
                  <c:y val="6.42751507815534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A4-4A66-8893-A497EFC94F53}"/>
                </c:ext>
              </c:extLst>
            </c:dLbl>
            <c:dLbl>
              <c:idx val="3"/>
              <c:layout>
                <c:manualLayout>
                  <c:x val="3.7351811356024257E-3"/>
                  <c:y val="1.78918789069168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A4-4A66-8893-A497EFC94F53}"/>
                </c:ext>
              </c:extLst>
            </c:dLbl>
            <c:dLbl>
              <c:idx val="4"/>
              <c:layout>
                <c:manualLayout>
                  <c:x val="9.2687000044222728E-3"/>
                  <c:y val="1.00303415816289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A4-4A66-8893-A497EFC94F53}"/>
                </c:ext>
              </c:extLst>
            </c:dLbl>
            <c:spPr>
              <a:noFill/>
              <a:ln w="25057">
                <a:noFill/>
              </a:ln>
            </c:spPr>
            <c:txPr>
              <a:bodyPr/>
              <a:lstStyle/>
              <a:p>
                <a:pPr>
                  <a:defRPr sz="138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Sheet1!$C$2:$C$6</c:f>
              <c:numCache>
                <c:formatCode>_("$"* #,##0.00_);_("$"* \(#,##0.00\);_("$"* "-"??_);_(@_)</c:formatCode>
                <c:ptCount val="5"/>
                <c:pt idx="0">
                  <c:v>134666</c:v>
                </c:pt>
                <c:pt idx="1">
                  <c:v>223678</c:v>
                </c:pt>
                <c:pt idx="2">
                  <c:v>134327</c:v>
                </c:pt>
                <c:pt idx="3">
                  <c:v>169200</c:v>
                </c:pt>
                <c:pt idx="4">
                  <c:v>227766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0A4-4A66-8893-A497EFC94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100"/>
        <c:axId val="43661184"/>
        <c:axId val="65586304"/>
      </c:barChart>
      <c:catAx>
        <c:axId val="4366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5586304"/>
        <c:crosses val="autoZero"/>
        <c:auto val="1"/>
        <c:lblAlgn val="ctr"/>
        <c:lblOffset val="100"/>
        <c:noMultiLvlLbl val="0"/>
      </c:catAx>
      <c:valAx>
        <c:axId val="65586304"/>
        <c:scaling>
          <c:orientation val="minMax"/>
          <c:min val="70000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43661184"/>
        <c:crosses val="autoZero"/>
        <c:crossBetween val="between"/>
        <c:majorUnit val="20000"/>
      </c:valAx>
      <c:spPr>
        <a:noFill/>
        <a:ln w="25057">
          <a:noFill/>
        </a:ln>
      </c:spPr>
    </c:plotArea>
    <c:legend>
      <c:legendPos val="r"/>
      <c:layout>
        <c:manualLayout>
          <c:xMode val="edge"/>
          <c:yMode val="edge"/>
          <c:x val="0.87397899649942534"/>
          <c:y val="0.3971631205673759"/>
          <c:w val="9.6849474912485467E-2"/>
          <c:h val="0.1749408983451539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320CBD-E5AF-485B-B093-B690CE8116E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3872D9-09D1-46D2-84B0-D29449BFB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40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Milton SD $106,031 to $126,998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Warrior Run $119,496 to $136,611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94B2E5-DA03-4A02-BE63-E13EE2F4EBC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110CD-F075-4288-A9C6-1646D149139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8C550-0F92-4597-96C6-D1C969E42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04FFF-E33F-412F-B5C5-75D9366B3412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E9F63-970D-400D-B198-756293A95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1A86-7BCC-4ADF-A3E3-E2E32A0DF4F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D5B5C-6790-4CC0-B8A8-4B9D82FBB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A8D8-AD02-448A-B6CB-4C18E62E258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998E3-7B9D-4606-B942-80E8CF2BF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8C00-1555-4EE2-B321-CD0ED3C9984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38B7-F8BB-4833-BFE3-B944C3984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963DA-411B-4409-B2DF-35B05351AFB8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83E8E-E05A-4869-81B4-6BD5E551F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695D-3D3B-4236-B848-60F923DA8D72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25FC7-0355-4C36-ACBC-EBCE85AD6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CEB80-7D48-4801-8344-1CB4FA788A2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019A-9DC9-4DF6-9402-0298B6113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5EC0E-0FE9-4755-9FB5-4709E0131BDB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588E4-F8B6-49DB-B567-3DF2B0418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DDBEF-140D-48DE-9FC2-FD5F7F91314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8C2EC-D515-4CF7-9A3B-3AEA5203C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AC4AA-5961-4EDC-A41B-7AD07EFE94A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9F8F4-4D50-4F30-9498-5F8F1BCC3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947E1E-5668-47C3-870C-49935E146F4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495CD5-10E0-4D29-85A6-FF06AC1AA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Sales Prices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i="1" dirty="0"/>
              <a:t>January</a:t>
            </a:r>
            <a:r>
              <a:rPr lang="en-US" dirty="0"/>
              <a:t> </a:t>
            </a:r>
            <a:r>
              <a:rPr lang="en-US" i="1" dirty="0"/>
              <a:t>2020 vs. January 2021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1989389"/>
              </p:ext>
            </p:extLst>
          </p:nvPr>
        </p:nvGraphicFramePr>
        <p:xfrm>
          <a:off x="533400" y="2667000"/>
          <a:ext cx="8050212" cy="396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743</TotalTime>
  <Words>39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155</cp:revision>
  <dcterms:created xsi:type="dcterms:W3CDTF">2011-01-28T19:52:16Z</dcterms:created>
  <dcterms:modified xsi:type="dcterms:W3CDTF">2021-05-13T14:19:04Z</dcterms:modified>
</cp:coreProperties>
</file>