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3"/>
  </p:notesMasterIdLst>
  <p:sldIdLst>
    <p:sldId id="26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8" autoAdjust="0"/>
  </p:normalViewPr>
  <p:slideViewPr>
    <p:cSldViewPr>
      <p:cViewPr varScale="1">
        <p:scale>
          <a:sx n="85" d="100"/>
          <a:sy n="85" d="100"/>
        </p:scale>
        <p:origin x="83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04347826086957"/>
          <c:y val="5.5415617128464115E-2"/>
          <c:w val="0.70505287896592239"/>
          <c:h val="0.549118387909315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 w="12531">
              <a:solidFill>
                <a:schemeClr val="accent4">
                  <a:lumMod val="75000"/>
                </a:schemeClr>
              </a:solidFill>
              <a:prstDash val="solid"/>
            </a:ln>
          </c:spPr>
          <c:invertIfNegative val="0"/>
          <c:cat>
            <c:strRef>
              <c:f>Sheet1!$A$2:$A$12</c:f>
              <c:strCache>
                <c:ptCount val="9"/>
                <c:pt idx="0">
                  <c:v>Danville</c:v>
                </c:pt>
                <c:pt idx="1">
                  <c:v>Lewisburg</c:v>
                </c:pt>
                <c:pt idx="2">
                  <c:v>Line Mountain</c:v>
                </c:pt>
                <c:pt idx="3">
                  <c:v>Midd-West</c:v>
                </c:pt>
                <c:pt idx="4">
                  <c:v>Mifflinburg</c:v>
                </c:pt>
                <c:pt idx="5">
                  <c:v>Milton</c:v>
                </c:pt>
                <c:pt idx="6">
                  <c:v>Selinsgrove</c:v>
                </c:pt>
                <c:pt idx="7">
                  <c:v>Shikellamy</c:v>
                </c:pt>
                <c:pt idx="8">
                  <c:v>Warrior Run</c:v>
                </c:pt>
              </c:strCache>
            </c:strRef>
          </c:cat>
          <c:val>
            <c:numRef>
              <c:f>Sheet1!$B$2:$B$12</c:f>
              <c:numCache>
                <c:formatCode>_("$"* #,##0.00_);_("$"* \(#,##0.00\);_("$"* "-"??_);_(@_)</c:formatCode>
                <c:ptCount val="11"/>
                <c:pt idx="0">
                  <c:v>138044</c:v>
                </c:pt>
                <c:pt idx="1">
                  <c:v>200356</c:v>
                </c:pt>
                <c:pt idx="2">
                  <c:v>30000</c:v>
                </c:pt>
                <c:pt idx="3">
                  <c:v>138643</c:v>
                </c:pt>
                <c:pt idx="4">
                  <c:v>171689</c:v>
                </c:pt>
                <c:pt idx="5">
                  <c:v>132043</c:v>
                </c:pt>
                <c:pt idx="6">
                  <c:v>109367</c:v>
                </c:pt>
                <c:pt idx="7">
                  <c:v>88889</c:v>
                </c:pt>
                <c:pt idx="8">
                  <c:v>221000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5E-4D6C-AC78-E55D9677CBA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C00000"/>
            </a:solidFill>
            <a:ln w="12531">
              <a:solidFill>
                <a:srgbClr val="C00000"/>
              </a:solidFill>
              <a:prstDash val="solid"/>
            </a:ln>
          </c:spPr>
          <c:invertIfNegative val="0"/>
          <c:cat>
            <c:strRef>
              <c:f>Sheet1!$A$2:$A$12</c:f>
              <c:strCache>
                <c:ptCount val="9"/>
                <c:pt idx="0">
                  <c:v>Danville</c:v>
                </c:pt>
                <c:pt idx="1">
                  <c:v>Lewisburg</c:v>
                </c:pt>
                <c:pt idx="2">
                  <c:v>Line Mountain</c:v>
                </c:pt>
                <c:pt idx="3">
                  <c:v>Midd-West</c:v>
                </c:pt>
                <c:pt idx="4">
                  <c:v>Mifflinburg</c:v>
                </c:pt>
                <c:pt idx="5">
                  <c:v>Milton</c:v>
                </c:pt>
                <c:pt idx="6">
                  <c:v>Selinsgrove</c:v>
                </c:pt>
                <c:pt idx="7">
                  <c:v>Shikellamy</c:v>
                </c:pt>
                <c:pt idx="8">
                  <c:v>Warrior Run</c:v>
                </c:pt>
              </c:strCache>
            </c:strRef>
          </c:cat>
          <c:val>
            <c:numRef>
              <c:f>Sheet1!$C$2:$C$12</c:f>
              <c:numCache>
                <c:formatCode>_("$"* #,##0.00_);_("$"* \(#,##0.00\);_("$"* "-"??_);_(@_)</c:formatCode>
                <c:ptCount val="11"/>
                <c:pt idx="0">
                  <c:v>411755</c:v>
                </c:pt>
                <c:pt idx="1">
                  <c:v>265500</c:v>
                </c:pt>
                <c:pt idx="2">
                  <c:v>295000</c:v>
                </c:pt>
                <c:pt idx="3">
                  <c:v>217143</c:v>
                </c:pt>
                <c:pt idx="4">
                  <c:v>197450</c:v>
                </c:pt>
                <c:pt idx="5">
                  <c:v>169345</c:v>
                </c:pt>
                <c:pt idx="6">
                  <c:v>187088</c:v>
                </c:pt>
                <c:pt idx="7">
                  <c:v>198300</c:v>
                </c:pt>
                <c:pt idx="8">
                  <c:v>134950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C5E-4D6C-AC78-E55D9677CB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70"/>
        <c:overlap val="-100"/>
        <c:axId val="69083520"/>
        <c:axId val="69085056"/>
      </c:barChart>
      <c:catAx>
        <c:axId val="69083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 sz="987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69085056"/>
        <c:crosses val="autoZero"/>
        <c:auto val="1"/>
        <c:lblAlgn val="ctr"/>
        <c:lblOffset val="100"/>
        <c:noMultiLvlLbl val="0"/>
      </c:catAx>
      <c:valAx>
        <c:axId val="69085056"/>
        <c:scaling>
          <c:orientation val="minMax"/>
          <c:min val="70000"/>
        </c:scaling>
        <c:delete val="0"/>
        <c:axPos val="l"/>
        <c:majorGridlines/>
        <c:numFmt formatCode="_(&quot;$&quot;* #,##0.00_);_(&quot;$&quot;* \(#,##0.00\);_(&quot;$&quot;* &quot;-&quot;??_);_(@_)" sourceLinked="1"/>
        <c:majorTickMark val="out"/>
        <c:minorTickMark val="none"/>
        <c:tickLblPos val="nextTo"/>
        <c:crossAx val="69083520"/>
        <c:crosses val="autoZero"/>
        <c:crossBetween val="between"/>
        <c:majorUnit val="20000"/>
      </c:valAx>
      <c:spPr>
        <a:noFill/>
        <a:ln w="25063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76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419DDEB-5367-4880-8D07-F8AC45CEC28D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0436C4A-D040-4E63-BF8A-469ACE351D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7572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/>
              <a:t>Milton SD $106,031 to $126,998</a:t>
            </a:r>
          </a:p>
          <a:p>
            <a:pPr eaLnBrk="1" hangingPunct="1">
              <a:spcBef>
                <a:spcPct val="0"/>
              </a:spcBef>
            </a:pPr>
            <a:r>
              <a:rPr lang="en-US" dirty="0"/>
              <a:t>Warrior Run $119,496 to $136,611</a:t>
            </a: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03208F-0FA5-4C71-A056-3A549DBF4DAD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6C242-A029-4F0D-9793-B04A9A0FEE34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05E9DB-F78C-4757-AE43-7BAF9EF922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3187E-5F78-47B1-A1B0-8BE47106B030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A10C5-2802-4BBA-9222-09D49FFC8E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CFB2C-8CBB-41DA-ACF5-2812738A2167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C1355-A1E9-4046-A489-31B94B11E3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905D6-DDDB-4E8D-80A7-7961030F318D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0CA1F-5A0B-4E9C-96CF-8E348BF838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EF480-94FF-4C28-B854-E23493568341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5570C-78BC-44B7-9398-C5C0A96B94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A88EE-E5A8-407C-978E-FC8D142B1D0C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C8C6F-C32B-48A1-B937-5CB3346DC6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094BA-93B4-44E6-B8E4-057F600AC774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42C4A-AD07-4762-9B61-AAE40BAF92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85D68-CB4C-4D0E-AF89-CD5307771AE6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485E9-72B3-4F75-BE1C-7FEDBB87F0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7D8BB-6627-46CC-BD73-BB4BC56947D4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9756F-924F-413B-AB92-2CAA81EF1C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73307-D4AF-4572-A871-3AC567E4CEC6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BBB46-2F13-4237-A87B-B4DBC8652A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5FEBC-96F6-4BCE-8CA1-76AEFA031444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527C7-9A08-428E-B032-963650B93A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CF0B74-BA27-4778-BD09-3A05689E1C32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3F20390-7C61-4B3A-B58E-18FEBF838B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5" r:id="rId1"/>
    <p:sldLayoutId id="2147483814" r:id="rId2"/>
    <p:sldLayoutId id="2147483816" r:id="rId3"/>
    <p:sldLayoutId id="2147483813" r:id="rId4"/>
    <p:sldLayoutId id="2147483812" r:id="rId5"/>
    <p:sldLayoutId id="2147483811" r:id="rId6"/>
    <p:sldLayoutId id="2147483810" r:id="rId7"/>
    <p:sldLayoutId id="2147483809" r:id="rId8"/>
    <p:sldLayoutId id="2147483808" r:id="rId9"/>
    <p:sldLayoutId id="2147483807" r:id="rId10"/>
    <p:sldLayoutId id="2147483806" r:id="rId11"/>
  </p:sldLayoutIdLst>
  <p:transition>
    <p:fade thruBlk="1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0390" y="3758"/>
            <a:ext cx="6467020" cy="67640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Area Sales Statistics</a:t>
            </a:r>
          </a:p>
        </p:txBody>
      </p:sp>
      <p:sp>
        <p:nvSpPr>
          <p:cNvPr id="14341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en-US" sz="1800" dirty="0"/>
              <a:t>Average Sales Prices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n-US" sz="1800" dirty="0"/>
              <a:t>by School District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n-US" sz="1800" dirty="0"/>
              <a:t>February 2020 vs. 2021</a:t>
            </a:r>
          </a:p>
        </p:txBody>
      </p:sp>
      <p:graphicFrame>
        <p:nvGraphicFramePr>
          <p:cNvPr id="5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5487037"/>
              </p:ext>
            </p:extLst>
          </p:nvPr>
        </p:nvGraphicFramePr>
        <p:xfrm>
          <a:off x="533400" y="1524000"/>
          <a:ext cx="8281987" cy="3775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fade thruBlk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738</TotalTime>
  <Words>29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Book Antiqua</vt:lpstr>
      <vt:lpstr>Calibri</vt:lpstr>
      <vt:lpstr>Lucida Sans</vt:lpstr>
      <vt:lpstr>Wingdings</vt:lpstr>
      <vt:lpstr>Wingdings 2</vt:lpstr>
      <vt:lpstr>Wingdings 3</vt:lpstr>
      <vt:lpstr>Apex</vt:lpstr>
      <vt:lpstr>Area Sales Statistics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your house sold in 2011</dc:title>
  <dc:creator>Matt</dc:creator>
  <cp:lastModifiedBy>Elisha Wilson</cp:lastModifiedBy>
  <cp:revision>143</cp:revision>
  <dcterms:created xsi:type="dcterms:W3CDTF">2011-01-28T19:52:16Z</dcterms:created>
  <dcterms:modified xsi:type="dcterms:W3CDTF">2021-05-13T14:30:16Z</dcterms:modified>
</cp:coreProperties>
</file>