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080939947781359E-2"/>
          <c:y val="5.4187192118227159E-2"/>
          <c:w val="0.79112271540469969"/>
          <c:h val="0.559113300492606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438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069">
                <a:noFill/>
              </a:ln>
            </c:spPr>
            <c:txPr>
              <a:bodyPr/>
              <a:lstStyle/>
              <a:p>
                <a:pPr>
                  <a:defRPr sz="113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Danville</c:v>
                </c:pt>
                <c:pt idx="1">
                  <c:v>Lewisburg</c:v>
                </c:pt>
                <c:pt idx="2">
                  <c:v>Mid-West</c:v>
                </c:pt>
                <c:pt idx="3">
                  <c:v>Mifflinburg</c:v>
                </c:pt>
                <c:pt idx="4">
                  <c:v>Milton</c:v>
                </c:pt>
                <c:pt idx="5">
                  <c:v>Selinsgrove</c:v>
                </c:pt>
                <c:pt idx="6">
                  <c:v>Shikellamy</c:v>
                </c:pt>
                <c:pt idx="7">
                  <c:v>Warrior Run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81</c:v>
                </c:pt>
                <c:pt idx="1">
                  <c:v>105</c:v>
                </c:pt>
                <c:pt idx="2">
                  <c:v>16</c:v>
                </c:pt>
                <c:pt idx="3">
                  <c:v>82</c:v>
                </c:pt>
                <c:pt idx="4">
                  <c:v>64</c:v>
                </c:pt>
                <c:pt idx="5">
                  <c:v>122</c:v>
                </c:pt>
                <c:pt idx="6">
                  <c:v>95</c:v>
                </c:pt>
                <c:pt idx="7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AE-4280-9E2C-74224A3503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438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069">
                <a:noFill/>
              </a:ln>
            </c:spPr>
            <c:txPr>
              <a:bodyPr/>
              <a:lstStyle/>
              <a:p>
                <a:pPr>
                  <a:defRPr sz="1135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Danville</c:v>
                </c:pt>
                <c:pt idx="1">
                  <c:v>Lewisburg</c:v>
                </c:pt>
                <c:pt idx="2">
                  <c:v>Mid-West</c:v>
                </c:pt>
                <c:pt idx="3">
                  <c:v>Mifflinburg</c:v>
                </c:pt>
                <c:pt idx="4">
                  <c:v>Milton</c:v>
                </c:pt>
                <c:pt idx="5">
                  <c:v>Selinsgrove</c:v>
                </c:pt>
                <c:pt idx="6">
                  <c:v>Shikellamy</c:v>
                </c:pt>
                <c:pt idx="7">
                  <c:v>Warrior Run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48</c:v>
                </c:pt>
                <c:pt idx="1">
                  <c:v>42</c:v>
                </c:pt>
                <c:pt idx="2">
                  <c:v>290</c:v>
                </c:pt>
                <c:pt idx="3">
                  <c:v>16</c:v>
                </c:pt>
                <c:pt idx="4">
                  <c:v>44</c:v>
                </c:pt>
                <c:pt idx="5">
                  <c:v>41</c:v>
                </c:pt>
                <c:pt idx="6">
                  <c:v>54</c:v>
                </c:pt>
                <c:pt idx="7">
                  <c:v>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AE-4280-9E2C-74224A3503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90"/>
        <c:axId val="61748736"/>
        <c:axId val="61750272"/>
      </c:barChart>
      <c:catAx>
        <c:axId val="6174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1750272"/>
        <c:crosses val="autoZero"/>
        <c:auto val="1"/>
        <c:lblAlgn val="ctr"/>
        <c:lblOffset val="100"/>
        <c:noMultiLvlLbl val="0"/>
      </c:catAx>
      <c:valAx>
        <c:axId val="61750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748736"/>
        <c:crosses val="autoZero"/>
        <c:crossBetween val="between"/>
      </c:valAx>
      <c:spPr>
        <a:noFill/>
        <a:ln w="25069">
          <a:noFill/>
        </a:ln>
      </c:spPr>
    </c:plotArea>
    <c:legend>
      <c:legendPos val="r"/>
      <c:layout>
        <c:manualLayout>
          <c:xMode val="edge"/>
          <c:yMode val="edge"/>
          <c:x val="0.89074693422520201"/>
          <c:y val="0.4245689655172471"/>
          <c:w val="0.10489726715998435"/>
          <c:h val="0.1813291592720378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39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780E5B-CA3F-4CA9-BDE3-1CE226A6DEFA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1E2104-2548-4FB9-A3CF-D2047CDC3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5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EBB7-CE89-4C2E-A120-FA9BBA9665FB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26CD-B9BE-48E0-8473-26E1C2BAA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DE068-EB16-42E4-BBE3-C16525F89E8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76BD-FFCA-4A8A-812E-807D905D3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E7D45-A537-4E49-ADB0-8B6F54AE2DF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ADF5A-6012-4A4F-B561-831FF031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CD0E-83E2-4955-9AD8-9E7B11011DB1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FF6D1-CFC8-4E40-ABF0-0E6AD2556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52A7F-3186-4656-94FC-00063EC5F7B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9D6B-0E99-4A91-AB40-5D58FB774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67E9-5CB7-44C0-ACCB-223D1D0E103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A4CA-CC20-46C9-A951-D0D7389CA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5DBD-9F01-4B59-BDDC-2FA5EC75A97D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10DFD-D635-416D-8E9F-51AFF6484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CDCA4-07B5-4A92-A904-B7773278C576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1AEA-2F59-466C-9E96-4DAF6F41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E4AAB-B649-4A35-9E7D-2206201A7BB5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C52E9-F47D-4EA5-82EA-2AEA9B67F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1DCA-7E34-42AA-9CD2-94167200180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9E065-C926-4914-9831-B5EECFC26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0F7E-3312-45D2-912F-82C73A00262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1E3B-2F01-4800-A659-603210142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FCF830-6C10-4FFD-9037-E831CBB0112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0DA63-D899-45D1-A737-9B90CADE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Days on Market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School District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April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2020	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2021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604231"/>
              </p:ext>
            </p:extLst>
          </p:nvPr>
        </p:nvGraphicFramePr>
        <p:xfrm>
          <a:off x="668338" y="2446338"/>
          <a:ext cx="8424862" cy="43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937</TotalTime>
  <Words>16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143</cp:revision>
  <dcterms:created xsi:type="dcterms:W3CDTF">2011-01-28T19:52:16Z</dcterms:created>
  <dcterms:modified xsi:type="dcterms:W3CDTF">2021-05-13T15:16:36Z</dcterms:modified>
</cp:coreProperties>
</file>