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10055774278219"/>
          <c:y val="9.9910864372291783E-2"/>
          <c:w val="0.73003904199475067"/>
          <c:h val="0.58159670275590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19</c:v>
                </c:pt>
                <c:pt idx="1">
                  <c:v>22</c:v>
                </c:pt>
                <c:pt idx="2">
                  <c:v>2</c:v>
                </c:pt>
                <c:pt idx="3">
                  <c:v>2</c:v>
                </c:pt>
                <c:pt idx="4">
                  <c:v>8</c:v>
                </c:pt>
                <c:pt idx="5">
                  <c:v>6</c:v>
                </c:pt>
                <c:pt idx="6">
                  <c:v>12</c:v>
                </c:pt>
                <c:pt idx="7">
                  <c:v>14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CE-4F9E-BAAC-09C1381154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283E"/>
            </a:solidFill>
            <a:ln w="25400" cap="flat" cmpd="sng" algn="ctr">
              <a:solidFill>
                <a:srgbClr val="C0283E"/>
              </a:solidFill>
              <a:prstDash val="solid"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34</c:v>
                </c:pt>
                <c:pt idx="1">
                  <c:v>31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13</c:v>
                </c:pt>
                <c:pt idx="6">
                  <c:v>13</c:v>
                </c:pt>
                <c:pt idx="7">
                  <c:v>19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CE-4F9E-BAAC-09C138115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40704"/>
        <c:axId val="71267072"/>
      </c:barChart>
      <c:catAx>
        <c:axId val="71240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1267072"/>
        <c:crosses val="autoZero"/>
        <c:auto val="1"/>
        <c:lblAlgn val="ctr"/>
        <c:lblOffset val="100"/>
        <c:noMultiLvlLbl val="0"/>
      </c:catAx>
      <c:valAx>
        <c:axId val="7126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2407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19730513"/>
              </p:ext>
            </p:extLst>
          </p:nvPr>
        </p:nvGraphicFramePr>
        <p:xfrm>
          <a:off x="1485900" y="1828800"/>
          <a:ext cx="60960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048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Area Sales Statistics</a:t>
            </a:r>
          </a:p>
          <a:p>
            <a:pPr algn="ctr"/>
            <a:r>
              <a:rPr lang="en-US" sz="2800" dirty="0"/>
              <a:t> Residential Units Sold</a:t>
            </a:r>
          </a:p>
          <a:p>
            <a:pPr algn="ctr"/>
            <a:r>
              <a:rPr lang="en-US" sz="2800" dirty="0"/>
              <a:t>by School District</a:t>
            </a:r>
          </a:p>
          <a:p>
            <a:pPr algn="ctr"/>
            <a:r>
              <a:rPr lang="en-US" sz="2800" dirty="0"/>
              <a:t>June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2020</a:t>
            </a:r>
            <a:r>
              <a:rPr lang="en-US" sz="2800" dirty="0"/>
              <a:t> vs. </a:t>
            </a:r>
            <a:r>
              <a:rPr lang="en-US" sz="2800" dirty="0">
                <a:solidFill>
                  <a:srgbClr val="FF0000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882781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202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Ward</dc:creator>
  <cp:lastModifiedBy>Elisha Wilson</cp:lastModifiedBy>
  <cp:revision>41</cp:revision>
  <dcterms:created xsi:type="dcterms:W3CDTF">2014-11-06T14:42:00Z</dcterms:created>
  <dcterms:modified xsi:type="dcterms:W3CDTF">2021-07-14T14:21:55Z</dcterms:modified>
</cp:coreProperties>
</file>