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83" autoAdjust="0"/>
  </p:normalViewPr>
  <p:slideViewPr>
    <p:cSldViewPr>
      <p:cViewPr varScale="1">
        <p:scale>
          <a:sx n="85" d="100"/>
          <a:sy n="85" d="100"/>
        </p:scale>
        <p:origin x="8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075606276747513E-2"/>
          <c:y val="5.2884615384615863E-2"/>
          <c:w val="0.7874465049928614"/>
          <c:h val="0.531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 w="12528">
              <a:solidFill>
                <a:schemeClr val="accent4">
                  <a:lumMod val="75000"/>
                </a:schemeClr>
              </a:solidFill>
              <a:prstDash val="solid"/>
            </a:ln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104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2C5-4EE7-9A8C-DCDB423C6CF7}"/>
                </c:ext>
              </c:extLst>
            </c:dLbl>
            <c:dLbl>
              <c:idx val="2"/>
              <c:layout>
                <c:manualLayout>
                  <c:x val="-1.9221528111484959E-3"/>
                  <c:y val="-1.6006400543663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C5-4EE7-9A8C-DCDB423C6CF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100</c:v>
                </c:pt>
                <c:pt idx="1">
                  <c:v>113</c:v>
                </c:pt>
                <c:pt idx="2">
                  <c:v>112</c:v>
                </c:pt>
                <c:pt idx="3">
                  <c:v>154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C5-4EE7-9A8C-DCDB423C6CF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C00000"/>
            </a:solidFill>
            <a:ln w="12528">
              <a:solidFill>
                <a:srgbClr val="C00000"/>
              </a:solidFill>
              <a:prstDash val="solid"/>
            </a:ln>
          </c:spPr>
          <c:invertIfNegative val="0"/>
          <c:dLbls>
            <c:dLbl>
              <c:idx val="1"/>
              <c:layout>
                <c:manualLayout>
                  <c:x val="1.9221528111484601E-3"/>
                  <c:y val="-2.56102408698610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C5-4EE7-9A8C-DCDB423C6CF7}"/>
                </c:ext>
              </c:extLst>
            </c:dLbl>
            <c:dLbl>
              <c:idx val="2"/>
              <c:layout>
                <c:manualLayout>
                  <c:x val="3.8443056222969927E-3"/>
                  <c:y val="1.60064005436631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2C5-4EE7-9A8C-DCDB423C6CF7}"/>
                </c:ext>
              </c:extLst>
            </c:dLbl>
            <c:dLbl>
              <c:idx val="4"/>
              <c:layout>
                <c:manualLayout>
                  <c:x val="0"/>
                  <c:y val="1.920768065239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C5-4EE7-9A8C-DCDB423C6CF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5"/>
                <c:pt idx="0">
                  <c:v>Columbia</c:v>
                </c:pt>
                <c:pt idx="1">
                  <c:v>Montour</c:v>
                </c:pt>
                <c:pt idx="2">
                  <c:v>Northumberland</c:v>
                </c:pt>
                <c:pt idx="3">
                  <c:v>Snyder</c:v>
                </c:pt>
                <c:pt idx="4">
                  <c:v>Union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65</c:v>
                </c:pt>
                <c:pt idx="1">
                  <c:v>58</c:v>
                </c:pt>
                <c:pt idx="2">
                  <c:v>69</c:v>
                </c:pt>
                <c:pt idx="3">
                  <c:v>60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2C5-4EE7-9A8C-DCDB423C6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90"/>
        <c:axId val="60900864"/>
        <c:axId val="60902400"/>
      </c:barChart>
      <c:catAx>
        <c:axId val="60900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0902400"/>
        <c:crosses val="autoZero"/>
        <c:auto val="1"/>
        <c:lblAlgn val="ctr"/>
        <c:lblOffset val="100"/>
        <c:noMultiLvlLbl val="0"/>
      </c:catAx>
      <c:valAx>
        <c:axId val="609024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0900864"/>
        <c:crosses val="autoZero"/>
        <c:crossBetween val="between"/>
      </c:valAx>
      <c:spPr>
        <a:noFill/>
        <a:ln w="25056">
          <a:noFill/>
        </a:ln>
      </c:spPr>
    </c:plotArea>
    <c:legend>
      <c:legendPos val="r"/>
      <c:layout>
        <c:manualLayout>
          <c:xMode val="edge"/>
          <c:yMode val="edge"/>
          <c:x val="0.86363636363636354"/>
          <c:y val="0.42080378250591038"/>
          <c:w val="0.11789772727272729"/>
          <c:h val="0.17494089834515394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76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D35F658-C324-4884-AA5A-2FCEA212A51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BAF9A82-B225-4F69-8F1E-665C56D73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11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3FB01-E7E4-4CC9-899D-2BDF90C89D3E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784E83-2AD1-422D-8C55-7E30105EA8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6AC4B-EAA4-4D7E-B6B9-FAAB4A951D03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E71CB-4F38-4643-B63B-C54AB3700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3A67-016F-4028-A8C6-7EDE19310DD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F497-1240-40A3-B91A-2F150FF45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8EC24-AA1F-4512-B771-E2099FFFEB2C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97AB8-5246-40DF-B20A-E1DDC90B1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80AB0-D84E-4F06-A303-F750F8135AC1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9F7D9-0680-497B-BCD2-DB84636D1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87CAE-1206-4801-BC28-F54ACE5047EB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0541C-5C9E-49AE-A118-ACF5BA986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567C-EAA5-4A83-9635-CB04F8CA3305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E6116-D004-46FE-A1DA-29C4F8B73D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71DF-47E4-4CD4-AD9B-1538141E1CB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8FD90-53DD-43D2-8AD3-4DAAFF56A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EE6B6-4DD1-4333-95DB-921E54BD96CF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38B55-A05C-4B76-BCE6-62978486F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D5440-7D26-43BC-8522-A33A472358A0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5CD12-AB7D-4E1C-89E4-21A05302E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11CE4-0DB4-408A-9B22-26A66B39A61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E91638-30FF-47D4-BD59-784A0FE8D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B10678D-4C8E-417E-B5C8-90849A325FC7}" type="datetimeFigureOut">
              <a:rPr lang="en-US"/>
              <a:pPr>
                <a:defRPr/>
              </a:pPr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EC4D20-F9D1-4760-89CA-9C4C3D390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4" r:id="rId2"/>
    <p:sldLayoutId id="2147483816" r:id="rId3"/>
    <p:sldLayoutId id="2147483813" r:id="rId4"/>
    <p:sldLayoutId id="2147483812" r:id="rId5"/>
    <p:sldLayoutId id="2147483811" r:id="rId6"/>
    <p:sldLayoutId id="2147483810" r:id="rId7"/>
    <p:sldLayoutId id="2147483809" r:id="rId8"/>
    <p:sldLayoutId id="2147483808" r:id="rId9"/>
    <p:sldLayoutId id="2147483807" r:id="rId10"/>
    <p:sldLayoutId id="2147483806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635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Area Sales Statistics</a:t>
            </a:r>
          </a:p>
        </p:txBody>
      </p:sp>
      <p:sp>
        <p:nvSpPr>
          <p:cNvPr id="1434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18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Average Days on Market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by County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dirty="0"/>
              <a:t>March 2020 vs. 2021</a:t>
            </a:r>
          </a:p>
          <a:p>
            <a:pPr algn="ctr" eaLnBrk="1" hangingPunct="1">
              <a:buFont typeface="Wingdings 2" pitchFamily="18" charset="2"/>
              <a:buNone/>
            </a:pPr>
            <a:endParaRPr lang="en-US" dirty="0"/>
          </a:p>
          <a:p>
            <a:pPr eaLnBrk="1" hangingPunct="1">
              <a:buFont typeface="Wingdings 2" pitchFamily="18" charset="2"/>
              <a:buNone/>
            </a:pPr>
            <a:endParaRPr lang="en-US" dirty="0"/>
          </a:p>
        </p:txBody>
      </p:sp>
      <p:graphicFrame>
        <p:nvGraphicFramePr>
          <p:cNvPr id="5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421922"/>
              </p:ext>
            </p:extLst>
          </p:nvPr>
        </p:nvGraphicFramePr>
        <p:xfrm>
          <a:off x="1622425" y="2536825"/>
          <a:ext cx="6607175" cy="3967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1185</TotalTime>
  <Words>19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Area Sales Statistics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your house sold in 2011</dc:title>
  <dc:creator>Matt</dc:creator>
  <cp:lastModifiedBy>Elisha Wilson</cp:lastModifiedBy>
  <cp:revision>154</cp:revision>
  <dcterms:created xsi:type="dcterms:W3CDTF">2011-01-28T19:52:16Z</dcterms:created>
  <dcterms:modified xsi:type="dcterms:W3CDTF">2021-05-13T14:49:11Z</dcterms:modified>
</cp:coreProperties>
</file>