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76" autoAdjust="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596440944881889"/>
          <c:y val="3.7777380100214746E-2"/>
          <c:w val="0.72150411280846061"/>
          <c:h val="0.532374100719424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2533">
              <a:solidFill>
                <a:schemeClr val="accent4">
                  <a:lumMod val="75000"/>
                </a:schemeClr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5051777518405784E-3"/>
                  <c:y val="-4.90552064535791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07-4CFB-8771-85A69DD61A45}"/>
                </c:ext>
              </c:extLst>
            </c:dLbl>
            <c:dLbl>
              <c:idx val="1"/>
              <c:layout>
                <c:manualLayout>
                  <c:x val="2.2953280839895012E-3"/>
                  <c:y val="-3.57060367454068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07-4CFB-8771-85A69DD61A45}"/>
                </c:ext>
              </c:extLst>
            </c:dLbl>
            <c:dLbl>
              <c:idx val="2"/>
              <c:layout>
                <c:manualLayout>
                  <c:x val="-4.571023622047244E-3"/>
                  <c:y val="-7.42221426867096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07-4CFB-8771-85A69DD61A45}"/>
                </c:ext>
              </c:extLst>
            </c:dLbl>
            <c:dLbl>
              <c:idx val="3"/>
              <c:layout>
                <c:manualLayout>
                  <c:x val="9.6233490496896805E-4"/>
                  <c:y val="1.39031343052958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07-4CFB-8771-85A69DD61A45}"/>
                </c:ext>
              </c:extLst>
            </c:dLbl>
            <c:dLbl>
              <c:idx val="4"/>
              <c:layout>
                <c:manualLayout>
                  <c:x val="-3.3804078700039424E-3"/>
                  <c:y val="1.4330391768626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07-4CFB-8771-85A69DD61A45}"/>
                </c:ext>
              </c:extLst>
            </c:dLbl>
            <c:spPr>
              <a:noFill/>
              <a:ln w="25057">
                <a:noFill/>
              </a:ln>
            </c:spPr>
            <c:txPr>
              <a:bodyPr/>
              <a:lstStyle/>
              <a:p>
                <a:pPr>
                  <a:defRPr sz="1381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Sheet1!$B$2:$B$6</c:f>
              <c:numCache>
                <c:formatCode>_("$"* #,##0.00_);_("$"* \(#,##0.00\);_("$"* "-"??_);_(@_)</c:formatCode>
                <c:ptCount val="5"/>
                <c:pt idx="0">
                  <c:v>197348</c:v>
                </c:pt>
                <c:pt idx="1">
                  <c:v>124375</c:v>
                </c:pt>
                <c:pt idx="2">
                  <c:v>116193</c:v>
                </c:pt>
                <c:pt idx="3">
                  <c:v>186140</c:v>
                </c:pt>
                <c:pt idx="4">
                  <c:v>285772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F07-4CFB-8771-85A69DD61A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 w="12533">
              <a:solidFill>
                <a:srgbClr val="C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1211723534558433E-3"/>
                  <c:y val="6.36530660940109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F07-4CFB-8771-85A69DD61A45}"/>
                </c:ext>
              </c:extLst>
            </c:dLbl>
            <c:dLbl>
              <c:idx val="1"/>
              <c:layout>
                <c:manualLayout>
                  <c:x val="6.4185826771654035E-3"/>
                  <c:y val="2.81961345740873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F07-4CFB-8771-85A69DD61A45}"/>
                </c:ext>
              </c:extLst>
            </c:dLbl>
            <c:dLbl>
              <c:idx val="2"/>
              <c:layout>
                <c:manualLayout>
                  <c:x val="8.0779239105752756E-3"/>
                  <c:y val="6.42751507815534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F07-4CFB-8771-85A69DD61A45}"/>
                </c:ext>
              </c:extLst>
            </c:dLbl>
            <c:dLbl>
              <c:idx val="3"/>
              <c:layout>
                <c:manualLayout>
                  <c:x val="-1.8931443569553806E-2"/>
                  <c:y val="-4.36654736339775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F07-4CFB-8771-85A69DD61A45}"/>
                </c:ext>
              </c:extLst>
            </c:dLbl>
            <c:dLbl>
              <c:idx val="4"/>
              <c:layout>
                <c:manualLayout>
                  <c:x val="7.8798118985126866E-3"/>
                  <c:y val="-5.12121212121212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F07-4CFB-8771-85A69DD61A45}"/>
                </c:ext>
              </c:extLst>
            </c:dLbl>
            <c:spPr>
              <a:noFill/>
              <a:ln w="25057">
                <a:noFill/>
              </a:ln>
            </c:spPr>
            <c:txPr>
              <a:bodyPr/>
              <a:lstStyle/>
              <a:p>
                <a:pPr>
                  <a:defRPr sz="1381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Sheet1!$C$2:$C$6</c:f>
              <c:numCache>
                <c:formatCode>_("$"* #,##0.00_);_("$"* \(#,##0.00\);_("$"* "-"??_);_(@_)</c:formatCode>
                <c:ptCount val="5"/>
                <c:pt idx="0">
                  <c:v>185024</c:v>
                </c:pt>
                <c:pt idx="1">
                  <c:v>275669</c:v>
                </c:pt>
                <c:pt idx="2">
                  <c:v>117636</c:v>
                </c:pt>
                <c:pt idx="3">
                  <c:v>225593</c:v>
                </c:pt>
                <c:pt idx="4">
                  <c:v>292246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F07-4CFB-8771-85A69DD61A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0"/>
        <c:overlap val="-100"/>
        <c:axId val="63965056"/>
        <c:axId val="63873792"/>
      </c:barChart>
      <c:catAx>
        <c:axId val="63965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3873792"/>
        <c:crosses val="autoZero"/>
        <c:auto val="1"/>
        <c:lblAlgn val="ctr"/>
        <c:lblOffset val="100"/>
        <c:noMultiLvlLbl val="0"/>
      </c:catAx>
      <c:valAx>
        <c:axId val="63873792"/>
        <c:scaling>
          <c:orientation val="minMax"/>
          <c:min val="70000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out"/>
        <c:minorTickMark val="none"/>
        <c:tickLblPos val="nextTo"/>
        <c:crossAx val="63965056"/>
        <c:crosses val="autoZero"/>
        <c:crossBetween val="between"/>
        <c:majorUnit val="20000"/>
      </c:valAx>
      <c:spPr>
        <a:noFill/>
        <a:ln w="2505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7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320CBD-E5AF-485B-B093-B690CE8116E9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53872D9-09D1-46D2-84B0-D29449BFB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40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Milton SD $106,031 to $126,998</a:t>
            </a:r>
          </a:p>
          <a:p>
            <a:pPr eaLnBrk="1" hangingPunct="1">
              <a:spcBef>
                <a:spcPct val="0"/>
              </a:spcBef>
            </a:pPr>
            <a:r>
              <a:rPr lang="en-US" dirty="0"/>
              <a:t>Warrior Run $119,496 to $136,611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94B2E5-DA03-4A02-BE63-E13EE2F4EBC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110CD-F075-4288-A9C6-1646D149139E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8C550-0F92-4597-96C6-D1C969E42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04FFF-E33F-412F-B5C5-75D9366B3412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E9F63-970D-400D-B198-756293A95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21A86-7BCC-4ADF-A3E3-E2E32A0DF4F9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D5B5C-6790-4CC0-B8A8-4B9D82FBB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6A8D8-AD02-448A-B6CB-4C18E62E258E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998E3-7B9D-4606-B942-80E8CF2BF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8C00-1555-4EE2-B321-CD0ED3C9984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38B7-F8BB-4833-BFE3-B944C3984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963DA-411B-4409-B2DF-35B05351AFB8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83E8E-E05A-4869-81B4-6BD5E551F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A695D-3D3B-4236-B848-60F923DA8D72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25FC7-0355-4C36-ACBC-EBCE85AD6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CEB80-7D48-4801-8344-1CB4FA788A2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F019A-9DC9-4DF6-9402-0298B6113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5EC0E-0FE9-4755-9FB5-4709E0131BDB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588E4-F8B6-49DB-B567-3DF2B0418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DDBEF-140D-48DE-9FC2-FD5F7F91314E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8C2EC-D515-4CF7-9A3B-3AEA5203C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AC4AA-5961-4EDC-A41B-7AD07EFE94A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9F8F4-4D50-4F30-9498-5F8F1BCC3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947E1E-5668-47C3-870C-49935E146F44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495CD5-10E0-4D29-85A6-FF06AC1AA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6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Area Sales Statistics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Average Sales Prices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by County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April 2020 vs. 2021</a:t>
            </a:r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9888753"/>
              </p:ext>
            </p:extLst>
          </p:nvPr>
        </p:nvGraphicFramePr>
        <p:xfrm>
          <a:off x="0" y="2514600"/>
          <a:ext cx="9144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737</TotalTime>
  <Words>38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Area Sales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house sold in 2011</dc:title>
  <dc:creator>Matt</dc:creator>
  <cp:lastModifiedBy>Elisha Wilson</cp:lastModifiedBy>
  <cp:revision>155</cp:revision>
  <dcterms:created xsi:type="dcterms:W3CDTF">2011-01-28T19:52:16Z</dcterms:created>
  <dcterms:modified xsi:type="dcterms:W3CDTF">2021-05-13T15:09:43Z</dcterms:modified>
</cp:coreProperties>
</file>